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Poppins Light"/>
      <p:regular r:id="rId16"/>
    </p:embeddedFont>
    <p:embeddedFont>
      <p:font typeface="Poppins Light"/>
      <p:regular r:id="rId17"/>
    </p:embeddedFont>
    <p:embeddedFont>
      <p:font typeface="Poppins Light"/>
      <p:regular r:id="rId18"/>
    </p:embeddedFont>
    <p:embeddedFont>
      <p:font typeface="Poppins Light"/>
      <p:regular r:id="rId19"/>
    </p:embeddedFont>
    <p:embeddedFont>
      <p:font typeface="Roboto Light"/>
      <p:regular r:id="rId20"/>
    </p:embeddedFont>
    <p:embeddedFont>
      <p:font typeface="Roboto Light"/>
      <p:regular r:id="rId21"/>
    </p:embeddedFont>
    <p:embeddedFont>
      <p:font typeface="Roboto Light"/>
      <p:regular r:id="rId22"/>
    </p:embeddedFont>
    <p:embeddedFont>
      <p:font typeface="Roboto Light"/>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 Id="rId22" Type="http://schemas.openxmlformats.org/officeDocument/2006/relationships/font" Target="fonts/font7.fntdata"/><Relationship Id="rId23"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5.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1736646" y="1574602"/>
            <a:ext cx="5670590" cy="708779"/>
          </a:xfrm>
          <a:prstGeom prst="rect">
            <a:avLst/>
          </a:prstGeom>
          <a:noFill/>
          <a:ln/>
        </p:spPr>
        <p:txBody>
          <a:bodyPr wrap="none" lIns="0" tIns="0" rIns="0" bIns="0" rtlCol="0" anchor="t"/>
          <a:lstStyle/>
          <a:p>
            <a:pPr algn="ctr" indent="0" marL="0">
              <a:lnSpc>
                <a:spcPts val="5550"/>
              </a:lnSpc>
              <a:buNone/>
            </a:pPr>
            <a:r>
              <a:rPr lang="en-US" sz="4450" dirty="0">
                <a:solidFill>
                  <a:srgbClr val="F2F2F3"/>
                </a:solidFill>
                <a:latin typeface="Poppins Light" pitchFamily="34" charset="0"/>
                <a:ea typeface="Poppins Light" pitchFamily="34" charset="-122"/>
                <a:cs typeface="Poppins Light" pitchFamily="34" charset="-120"/>
              </a:rPr>
              <a:t>NLP Challenges</a:t>
            </a:r>
            <a:endParaRPr lang="en-US" sz="4450" dirty="0"/>
          </a:p>
        </p:txBody>
      </p:sp>
      <p:sp>
        <p:nvSpPr>
          <p:cNvPr id="4" name="Text 1"/>
          <p:cNvSpPr/>
          <p:nvPr/>
        </p:nvSpPr>
        <p:spPr>
          <a:xfrm>
            <a:off x="1736646" y="2623542"/>
            <a:ext cx="5670590" cy="708779"/>
          </a:xfrm>
          <a:prstGeom prst="rect">
            <a:avLst/>
          </a:prstGeom>
          <a:noFill/>
          <a:ln/>
        </p:spPr>
        <p:txBody>
          <a:bodyPr wrap="none" lIns="0" tIns="0" rIns="0" bIns="0" rtlCol="0" anchor="t"/>
          <a:lstStyle/>
          <a:p>
            <a:pPr algn="ctr" indent="0" marL="0">
              <a:lnSpc>
                <a:spcPts val="5550"/>
              </a:lnSpc>
              <a:buNone/>
            </a:pPr>
            <a:r>
              <a:rPr lang="en-US" sz="4450" dirty="0">
                <a:solidFill>
                  <a:srgbClr val="F2F2F3"/>
                </a:solidFill>
                <a:latin typeface="Poppins Light" pitchFamily="34" charset="0"/>
                <a:ea typeface="Poppins Light" pitchFamily="34" charset="-122"/>
                <a:cs typeface="Poppins Light" pitchFamily="34" charset="-120"/>
              </a:rPr>
              <a:t>in the film "Arrival"</a:t>
            </a:r>
            <a:endParaRPr lang="en-US" sz="4450" dirty="0"/>
          </a:p>
        </p:txBody>
      </p:sp>
      <p:sp>
        <p:nvSpPr>
          <p:cNvPr id="5" name="Text 2"/>
          <p:cNvSpPr/>
          <p:nvPr/>
        </p:nvSpPr>
        <p:spPr>
          <a:xfrm>
            <a:off x="793790" y="3672483"/>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This presentation explores how the movie "Arrival" (2016) reflects challenges in Natural Language Processing. The film focuses on language and communication as central themes. It provides a unique lens to examine real-world NLP problems and potential solutions.</a:t>
            </a:r>
            <a:endParaRPr lang="en-US" sz="1750" dirty="0"/>
          </a:p>
        </p:txBody>
      </p:sp>
      <p:sp>
        <p:nvSpPr>
          <p:cNvPr id="6" name="Text 3"/>
          <p:cNvSpPr/>
          <p:nvPr/>
        </p:nvSpPr>
        <p:spPr>
          <a:xfrm>
            <a:off x="2870835" y="5464254"/>
            <a:ext cx="3402330" cy="425291"/>
          </a:xfrm>
          <a:prstGeom prst="rect">
            <a:avLst/>
          </a:prstGeom>
          <a:noFill/>
          <a:ln/>
        </p:spPr>
        <p:txBody>
          <a:bodyPr wrap="none" lIns="0" tIns="0" rIns="0" bIns="0" rtlCol="0" anchor="t"/>
          <a:lstStyle/>
          <a:p>
            <a:pPr algn="ctr" indent="0" marL="0">
              <a:lnSpc>
                <a:spcPts val="3300"/>
              </a:lnSpc>
              <a:buNone/>
            </a:pPr>
            <a:r>
              <a:rPr lang="en-US" sz="2650" dirty="0">
                <a:solidFill>
                  <a:srgbClr val="F2F2F3"/>
                </a:solidFill>
                <a:latin typeface="Poppins Light" pitchFamily="34" charset="0"/>
                <a:ea typeface="Poppins Light" pitchFamily="34" charset="-122"/>
                <a:cs typeface="Poppins Light" pitchFamily="34" charset="-120"/>
              </a:rPr>
              <a:t>prepared by</a:t>
            </a:r>
            <a:endParaRPr lang="en-US" sz="2650" dirty="0"/>
          </a:p>
        </p:txBody>
      </p:sp>
      <p:sp>
        <p:nvSpPr>
          <p:cNvPr id="7" name="Text 4"/>
          <p:cNvSpPr/>
          <p:nvPr/>
        </p:nvSpPr>
        <p:spPr>
          <a:xfrm>
            <a:off x="1405057" y="6229707"/>
            <a:ext cx="6333887" cy="425291"/>
          </a:xfrm>
          <a:prstGeom prst="rect">
            <a:avLst/>
          </a:prstGeom>
          <a:noFill/>
          <a:ln/>
        </p:spPr>
        <p:txBody>
          <a:bodyPr wrap="none" lIns="0" tIns="0" rIns="0" bIns="0" rtlCol="0" anchor="t"/>
          <a:lstStyle/>
          <a:p>
            <a:pPr algn="ctr" indent="0" marL="0">
              <a:lnSpc>
                <a:spcPts val="3300"/>
              </a:lnSpc>
              <a:buNone/>
            </a:pPr>
            <a:r>
              <a:rPr lang="en-US" sz="2650" dirty="0">
                <a:solidFill>
                  <a:srgbClr val="F2F2F3"/>
                </a:solidFill>
                <a:latin typeface="Poppins Light" pitchFamily="34" charset="0"/>
                <a:ea typeface="Poppins Light" pitchFamily="34" charset="-122"/>
                <a:cs typeface="Poppins Light" pitchFamily="34" charset="-120"/>
              </a:rPr>
              <a:t>Fast Jet Learning Rockets Team (FJLR)</a:t>
            </a:r>
            <a:endParaRPr lang="en-US" sz="26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002506"/>
            <a:ext cx="6483429" cy="708779"/>
          </a:xfrm>
          <a:prstGeom prst="rect">
            <a:avLst/>
          </a:prstGeom>
          <a:noFill/>
          <a:ln/>
        </p:spPr>
        <p:txBody>
          <a:bodyPr wrap="none" lIns="0" tIns="0" rIns="0" bIns="0" rtlCol="0" anchor="t"/>
          <a:lstStyle/>
          <a:p>
            <a:pPr indent="0" marL="0">
              <a:lnSpc>
                <a:spcPts val="5550"/>
              </a:lnSpc>
              <a:buNone/>
            </a:pPr>
            <a:r>
              <a:rPr lang="en-US" sz="4450" dirty="0">
                <a:solidFill>
                  <a:srgbClr val="F2F2F3"/>
                </a:solidFill>
                <a:latin typeface="Poppins Light" pitchFamily="34" charset="0"/>
                <a:ea typeface="Poppins Light" pitchFamily="34" charset="-122"/>
                <a:cs typeface="Poppins Light" pitchFamily="34" charset="-120"/>
              </a:rPr>
              <a:t>Ambiguity in Language</a:t>
            </a:r>
            <a:endParaRPr lang="en-US" sz="4450" dirty="0"/>
          </a:p>
        </p:txBody>
      </p:sp>
      <p:pic>
        <p:nvPicPr>
          <p:cNvPr id="3" name="Image 0" descr="preencoded.png">    </p:cNvPr>
          <p:cNvPicPr>
            <a:picLocks noChangeAspect="1"/>
          </p:cNvPicPr>
          <p:nvPr/>
        </p:nvPicPr>
        <p:blipFill>
          <a:blip r:embed="rId1"/>
          <a:stretch>
            <a:fillRect/>
          </a:stretch>
        </p:blipFill>
        <p:spPr>
          <a:xfrm>
            <a:off x="793790" y="2164913"/>
            <a:ext cx="6351270" cy="3925372"/>
          </a:xfrm>
          <a:prstGeom prst="rect">
            <a:avLst/>
          </a:prstGeom>
        </p:spPr>
      </p:pic>
      <p:sp>
        <p:nvSpPr>
          <p:cNvPr id="4" name="Text 1"/>
          <p:cNvSpPr/>
          <p:nvPr/>
        </p:nvSpPr>
        <p:spPr>
          <a:xfrm>
            <a:off x="793790" y="637377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Misinterpretation</a:t>
            </a:r>
            <a:endParaRPr lang="en-US" sz="2200" dirty="0"/>
          </a:p>
        </p:txBody>
      </p:sp>
      <p:sp>
        <p:nvSpPr>
          <p:cNvPr id="5" name="Text 2"/>
          <p:cNvSpPr/>
          <p:nvPr/>
        </p:nvSpPr>
        <p:spPr>
          <a:xfrm>
            <a:off x="793790" y="6864191"/>
            <a:ext cx="6351270" cy="362903"/>
          </a:xfrm>
          <a:prstGeom prst="rect">
            <a:avLst/>
          </a:prstGeom>
          <a:noFill/>
          <a:ln/>
        </p:spPr>
        <p:txBody>
          <a:bodyPr wrap="non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Understanding intent can be challenging.</a:t>
            </a:r>
            <a:endParaRPr lang="en-US" sz="1750" dirty="0"/>
          </a:p>
        </p:txBody>
      </p:sp>
      <p:pic>
        <p:nvPicPr>
          <p:cNvPr id="6" name="Image 1" descr="preencoded.png">    </p:cNvPr>
          <p:cNvPicPr>
            <a:picLocks noChangeAspect="1"/>
          </p:cNvPicPr>
          <p:nvPr/>
        </p:nvPicPr>
        <p:blipFill>
          <a:blip r:embed="rId2"/>
          <a:stretch>
            <a:fillRect/>
          </a:stretch>
        </p:blipFill>
        <p:spPr>
          <a:xfrm>
            <a:off x="7485221" y="2164913"/>
            <a:ext cx="6351389" cy="3925372"/>
          </a:xfrm>
          <a:prstGeom prst="rect">
            <a:avLst/>
          </a:prstGeom>
        </p:spPr>
      </p:pic>
      <p:sp>
        <p:nvSpPr>
          <p:cNvPr id="7" name="Text 3"/>
          <p:cNvSpPr/>
          <p:nvPr/>
        </p:nvSpPr>
        <p:spPr>
          <a:xfrm>
            <a:off x="7485221" y="637377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Multiple Meanings</a:t>
            </a:r>
            <a:endParaRPr lang="en-US" sz="2200" dirty="0"/>
          </a:p>
        </p:txBody>
      </p:sp>
      <p:sp>
        <p:nvSpPr>
          <p:cNvPr id="8" name="Text 4"/>
          <p:cNvSpPr/>
          <p:nvPr/>
        </p:nvSpPr>
        <p:spPr>
          <a:xfrm>
            <a:off x="7485221" y="6864191"/>
            <a:ext cx="6351389" cy="362903"/>
          </a:xfrm>
          <a:prstGeom prst="rect">
            <a:avLst/>
          </a:prstGeom>
          <a:noFill/>
          <a:ln/>
        </p:spPr>
        <p:txBody>
          <a:bodyPr wrap="non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Context is crucial for accurate interpretation.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286119"/>
            <a:ext cx="6010037" cy="708779"/>
          </a:xfrm>
          <a:prstGeom prst="rect">
            <a:avLst/>
          </a:prstGeom>
          <a:noFill/>
          <a:ln/>
        </p:spPr>
        <p:txBody>
          <a:bodyPr wrap="none" lIns="0" tIns="0" rIns="0" bIns="0" rtlCol="0" anchor="t"/>
          <a:lstStyle/>
          <a:p>
            <a:pPr indent="0" marL="0">
              <a:lnSpc>
                <a:spcPts val="5550"/>
              </a:lnSpc>
              <a:buNone/>
            </a:pPr>
            <a:r>
              <a:rPr lang="en-US" sz="4450" dirty="0">
                <a:solidFill>
                  <a:srgbClr val="F2F2F3"/>
                </a:solidFill>
                <a:latin typeface="Poppins Light" pitchFamily="34" charset="0"/>
                <a:ea typeface="Poppins Light" pitchFamily="34" charset="-122"/>
                <a:cs typeface="Poppins Light" pitchFamily="34" charset="-120"/>
              </a:rPr>
              <a:t>Idiomatic Expressions</a:t>
            </a:r>
            <a:endParaRPr lang="en-US" sz="4450" dirty="0"/>
          </a:p>
        </p:txBody>
      </p:sp>
      <p:pic>
        <p:nvPicPr>
          <p:cNvPr id="4" name="Image 1" descr="preencoded.png">    </p:cNvPr>
          <p:cNvPicPr>
            <a:picLocks noChangeAspect="1"/>
          </p:cNvPicPr>
          <p:nvPr/>
        </p:nvPicPr>
        <p:blipFill>
          <a:blip r:embed="rId2"/>
          <a:stretch>
            <a:fillRect/>
          </a:stretch>
        </p:blipFill>
        <p:spPr>
          <a:xfrm>
            <a:off x="793790" y="3335060"/>
            <a:ext cx="566976" cy="566976"/>
          </a:xfrm>
          <a:prstGeom prst="rect">
            <a:avLst/>
          </a:prstGeom>
        </p:spPr>
      </p:pic>
      <p:sp>
        <p:nvSpPr>
          <p:cNvPr id="5" name="Text 1"/>
          <p:cNvSpPr/>
          <p:nvPr/>
        </p:nvSpPr>
        <p:spPr>
          <a:xfrm>
            <a:off x="793790" y="4128849"/>
            <a:ext cx="2291953" cy="1451610"/>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Human idioms like "Break a leg" are difficult for NLP to interpret literally.</a:t>
            </a:r>
            <a:endParaRPr lang="en-US" sz="1750" dirty="0"/>
          </a:p>
        </p:txBody>
      </p:sp>
      <p:pic>
        <p:nvPicPr>
          <p:cNvPr id="6" name="Image 2" descr="preencoded.png">    </p:cNvPr>
          <p:cNvPicPr>
            <a:picLocks noChangeAspect="1"/>
          </p:cNvPicPr>
          <p:nvPr/>
        </p:nvPicPr>
        <p:blipFill>
          <a:blip r:embed="rId3"/>
          <a:stretch>
            <a:fillRect/>
          </a:stretch>
        </p:blipFill>
        <p:spPr>
          <a:xfrm>
            <a:off x="3425904" y="3335060"/>
            <a:ext cx="566976" cy="566976"/>
          </a:xfrm>
          <a:prstGeom prst="rect">
            <a:avLst/>
          </a:prstGeom>
        </p:spPr>
      </p:pic>
      <p:sp>
        <p:nvSpPr>
          <p:cNvPr id="7" name="Text 2"/>
          <p:cNvSpPr/>
          <p:nvPr/>
        </p:nvSpPr>
        <p:spPr>
          <a:xfrm>
            <a:off x="3425904" y="4128849"/>
            <a:ext cx="2292072" cy="1814513"/>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Deep learning models (BERT, GPT) improve contextual understanding of idioms.</a:t>
            </a:r>
            <a:endParaRPr lang="en-US" sz="1750" dirty="0"/>
          </a:p>
        </p:txBody>
      </p:sp>
      <p:pic>
        <p:nvPicPr>
          <p:cNvPr id="8" name="Image 3" descr="preencoded.png">    </p:cNvPr>
          <p:cNvPicPr>
            <a:picLocks noChangeAspect="1"/>
          </p:cNvPicPr>
          <p:nvPr/>
        </p:nvPicPr>
        <p:blipFill>
          <a:blip r:embed="rId4"/>
          <a:stretch>
            <a:fillRect/>
          </a:stretch>
        </p:blipFill>
        <p:spPr>
          <a:xfrm>
            <a:off x="6058138" y="3335060"/>
            <a:ext cx="566976" cy="566976"/>
          </a:xfrm>
          <a:prstGeom prst="rect">
            <a:avLst/>
          </a:prstGeom>
        </p:spPr>
      </p:pic>
      <p:sp>
        <p:nvSpPr>
          <p:cNvPr id="9" name="Text 3"/>
          <p:cNvSpPr/>
          <p:nvPr/>
        </p:nvSpPr>
        <p:spPr>
          <a:xfrm>
            <a:off x="6058138" y="4128849"/>
            <a:ext cx="2291953" cy="1451610"/>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Rule-based NLP models struggle with idioms because they are not literal.</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585323"/>
            <a:ext cx="6123384" cy="708779"/>
          </a:xfrm>
          <a:prstGeom prst="rect">
            <a:avLst/>
          </a:prstGeom>
          <a:noFill/>
          <a:ln/>
        </p:spPr>
        <p:txBody>
          <a:bodyPr wrap="none" lIns="0" tIns="0" rIns="0" bIns="0" rtlCol="0" anchor="t"/>
          <a:lstStyle/>
          <a:p>
            <a:pPr indent="0" marL="0">
              <a:lnSpc>
                <a:spcPts val="5550"/>
              </a:lnSpc>
              <a:buNone/>
            </a:pPr>
            <a:r>
              <a:rPr lang="en-US" sz="4450" dirty="0">
                <a:solidFill>
                  <a:srgbClr val="F2F2F3"/>
                </a:solidFill>
                <a:latin typeface="Poppins Light" pitchFamily="34" charset="0"/>
                <a:ea typeface="Poppins Light" pitchFamily="34" charset="-122"/>
                <a:cs typeface="Poppins Light" pitchFamily="34" charset="-120"/>
              </a:rPr>
              <a:t>Sarcasm and Context</a:t>
            </a:r>
            <a:endParaRPr lang="en-US" sz="4450" dirty="0"/>
          </a:p>
        </p:txBody>
      </p:sp>
      <p:pic>
        <p:nvPicPr>
          <p:cNvPr id="4" name="Image 1" descr="preencoded.png">    </p:cNvPr>
          <p:cNvPicPr>
            <a:picLocks noChangeAspect="1"/>
          </p:cNvPicPr>
          <p:nvPr/>
        </p:nvPicPr>
        <p:blipFill>
          <a:blip r:embed="rId2"/>
          <a:stretch>
            <a:fillRect/>
          </a:stretch>
        </p:blipFill>
        <p:spPr>
          <a:xfrm>
            <a:off x="6280190" y="3634264"/>
            <a:ext cx="566976" cy="566976"/>
          </a:xfrm>
          <a:prstGeom prst="rect">
            <a:avLst/>
          </a:prstGeom>
        </p:spPr>
      </p:pic>
      <p:sp>
        <p:nvSpPr>
          <p:cNvPr id="5" name="Text 1"/>
          <p:cNvSpPr/>
          <p:nvPr/>
        </p:nvSpPr>
        <p:spPr>
          <a:xfrm>
            <a:off x="6280190" y="442805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Tone and Context</a:t>
            </a:r>
            <a:endParaRPr lang="en-US" sz="2200" dirty="0"/>
          </a:p>
        </p:txBody>
      </p:sp>
      <p:sp>
        <p:nvSpPr>
          <p:cNvPr id="6" name="Text 2"/>
          <p:cNvSpPr/>
          <p:nvPr/>
        </p:nvSpPr>
        <p:spPr>
          <a:xfrm>
            <a:off x="6280190" y="4918472"/>
            <a:ext cx="3608070"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Human communication relies heavily on tone to convey meaning.</a:t>
            </a:r>
            <a:endParaRPr lang="en-US" sz="1750" dirty="0"/>
          </a:p>
        </p:txBody>
      </p:sp>
      <p:pic>
        <p:nvPicPr>
          <p:cNvPr id="7" name="Image 2" descr="preencoded.png">    </p:cNvPr>
          <p:cNvPicPr>
            <a:picLocks noChangeAspect="1"/>
          </p:cNvPicPr>
          <p:nvPr/>
        </p:nvPicPr>
        <p:blipFill>
          <a:blip r:embed="rId3"/>
          <a:stretch>
            <a:fillRect/>
          </a:stretch>
        </p:blipFill>
        <p:spPr>
          <a:xfrm>
            <a:off x="10228421" y="3634264"/>
            <a:ext cx="566976" cy="566976"/>
          </a:xfrm>
          <a:prstGeom prst="rect">
            <a:avLst/>
          </a:prstGeom>
        </p:spPr>
      </p:pic>
      <p:sp>
        <p:nvSpPr>
          <p:cNvPr id="8" name="Text 3"/>
          <p:cNvSpPr/>
          <p:nvPr/>
        </p:nvSpPr>
        <p:spPr>
          <a:xfrm>
            <a:off x="10228421" y="442805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Detecting Sarcasm</a:t>
            </a:r>
            <a:endParaRPr lang="en-US" sz="2200" dirty="0"/>
          </a:p>
        </p:txBody>
      </p:sp>
      <p:sp>
        <p:nvSpPr>
          <p:cNvPr id="9" name="Text 4"/>
          <p:cNvSpPr/>
          <p:nvPr/>
        </p:nvSpPr>
        <p:spPr>
          <a:xfrm>
            <a:off x="10228421" y="4918472"/>
            <a:ext cx="3608189"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Subtle cues make sarcasm a challenge for NLP.</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240036"/>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2F2F3"/>
                </a:solidFill>
                <a:latin typeface="Poppins Light" pitchFamily="34" charset="0"/>
                <a:ea typeface="Poppins Light" pitchFamily="34" charset="-122"/>
                <a:cs typeface="Poppins Light" pitchFamily="34" charset="-120"/>
              </a:rPr>
              <a:t>Cultural Variations</a:t>
            </a:r>
            <a:endParaRPr lang="en-US" sz="4450" dirty="0"/>
          </a:p>
        </p:txBody>
      </p:sp>
      <p:pic>
        <p:nvPicPr>
          <p:cNvPr id="4" name="Image 1" descr="preencoded.png">    </p:cNvPr>
          <p:cNvPicPr>
            <a:picLocks noChangeAspect="1"/>
          </p:cNvPicPr>
          <p:nvPr/>
        </p:nvPicPr>
        <p:blipFill>
          <a:blip r:embed="rId2"/>
          <a:stretch>
            <a:fillRect/>
          </a:stretch>
        </p:blipFill>
        <p:spPr>
          <a:xfrm>
            <a:off x="793790" y="2288977"/>
            <a:ext cx="1134070" cy="1360884"/>
          </a:xfrm>
          <a:prstGeom prst="rect">
            <a:avLst/>
          </a:prstGeom>
        </p:spPr>
      </p:pic>
      <p:sp>
        <p:nvSpPr>
          <p:cNvPr id="5" name="Text 1"/>
          <p:cNvSpPr/>
          <p:nvPr/>
        </p:nvSpPr>
        <p:spPr>
          <a:xfrm>
            <a:off x="2268022" y="251579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Unique Structures</a:t>
            </a:r>
            <a:endParaRPr lang="en-US" sz="2200" dirty="0"/>
          </a:p>
        </p:txBody>
      </p:sp>
      <p:sp>
        <p:nvSpPr>
          <p:cNvPr id="6" name="Text 2"/>
          <p:cNvSpPr/>
          <p:nvPr/>
        </p:nvSpPr>
        <p:spPr>
          <a:xfrm>
            <a:off x="2268022" y="3006209"/>
            <a:ext cx="6082189" cy="362903"/>
          </a:xfrm>
          <a:prstGeom prst="rect">
            <a:avLst/>
          </a:prstGeom>
          <a:noFill/>
          <a:ln/>
        </p:spPr>
        <p:txBody>
          <a:bodyPr wrap="non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Different languages have unique structures and idioms.</a:t>
            </a:r>
            <a:endParaRPr lang="en-US" sz="1750" dirty="0"/>
          </a:p>
        </p:txBody>
      </p:sp>
      <p:pic>
        <p:nvPicPr>
          <p:cNvPr id="7" name="Image 2" descr="preencoded.png">    </p:cNvPr>
          <p:cNvPicPr>
            <a:picLocks noChangeAspect="1"/>
          </p:cNvPicPr>
          <p:nvPr/>
        </p:nvPicPr>
        <p:blipFill>
          <a:blip r:embed="rId3"/>
          <a:stretch>
            <a:fillRect/>
          </a:stretch>
        </p:blipFill>
        <p:spPr>
          <a:xfrm>
            <a:off x="793790" y="3649861"/>
            <a:ext cx="1134070" cy="1669852"/>
          </a:xfrm>
          <a:prstGeom prst="rect">
            <a:avLst/>
          </a:prstGeom>
        </p:spPr>
      </p:pic>
      <p:sp>
        <p:nvSpPr>
          <p:cNvPr id="8" name="Text 3"/>
          <p:cNvSpPr/>
          <p:nvPr/>
        </p:nvSpPr>
        <p:spPr>
          <a:xfrm>
            <a:off x="2268022" y="3876675"/>
            <a:ext cx="3538776"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Cross-Linguistic Nuances</a:t>
            </a:r>
            <a:endParaRPr lang="en-US" sz="2200" dirty="0"/>
          </a:p>
        </p:txBody>
      </p:sp>
      <p:sp>
        <p:nvSpPr>
          <p:cNvPr id="9" name="Text 4"/>
          <p:cNvSpPr/>
          <p:nvPr/>
        </p:nvSpPr>
        <p:spPr>
          <a:xfrm>
            <a:off x="2268022" y="4367093"/>
            <a:ext cx="6082189"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NLP must consider cross-linguistic nuances for accurate translations.</a:t>
            </a:r>
            <a:endParaRPr lang="en-US" sz="1750" dirty="0"/>
          </a:p>
        </p:txBody>
      </p:sp>
      <p:pic>
        <p:nvPicPr>
          <p:cNvPr id="10" name="Image 3" descr="preencoded.png">    </p:cNvPr>
          <p:cNvPicPr>
            <a:picLocks noChangeAspect="1"/>
          </p:cNvPicPr>
          <p:nvPr/>
        </p:nvPicPr>
        <p:blipFill>
          <a:blip r:embed="rId4"/>
          <a:stretch>
            <a:fillRect/>
          </a:stretch>
        </p:blipFill>
        <p:spPr>
          <a:xfrm>
            <a:off x="793790" y="5319713"/>
            <a:ext cx="1134070" cy="1669852"/>
          </a:xfrm>
          <a:prstGeom prst="rect">
            <a:avLst/>
          </a:prstGeom>
        </p:spPr>
      </p:pic>
      <p:sp>
        <p:nvSpPr>
          <p:cNvPr id="11" name="Text 5"/>
          <p:cNvSpPr/>
          <p:nvPr/>
        </p:nvSpPr>
        <p:spPr>
          <a:xfrm>
            <a:off x="2268022" y="554652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NLP Applications</a:t>
            </a:r>
            <a:endParaRPr lang="en-US" sz="2200" dirty="0"/>
          </a:p>
        </p:txBody>
      </p:sp>
      <p:sp>
        <p:nvSpPr>
          <p:cNvPr id="12" name="Text 6"/>
          <p:cNvSpPr/>
          <p:nvPr/>
        </p:nvSpPr>
        <p:spPr>
          <a:xfrm>
            <a:off x="2268022" y="6036945"/>
            <a:ext cx="6082189"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It is important to ensure accuracy in all NLP translation applications.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310640"/>
            <a:ext cx="7216497" cy="708779"/>
          </a:xfrm>
          <a:prstGeom prst="rect">
            <a:avLst/>
          </a:prstGeom>
          <a:noFill/>
          <a:ln/>
        </p:spPr>
        <p:txBody>
          <a:bodyPr wrap="none" lIns="0" tIns="0" rIns="0" bIns="0" rtlCol="0" anchor="t"/>
          <a:lstStyle/>
          <a:p>
            <a:pPr indent="0" marL="0">
              <a:lnSpc>
                <a:spcPts val="5550"/>
              </a:lnSpc>
              <a:buNone/>
            </a:pPr>
            <a:r>
              <a:rPr lang="en-US" sz="4450" dirty="0">
                <a:solidFill>
                  <a:srgbClr val="F2F2F3"/>
                </a:solidFill>
                <a:latin typeface="Poppins Light" pitchFamily="34" charset="0"/>
                <a:ea typeface="Poppins Light" pitchFamily="34" charset="-122"/>
                <a:cs typeface="Poppins Light" pitchFamily="34" charset="-120"/>
              </a:rPr>
              <a:t>Method in the film "Arrival"</a:t>
            </a:r>
            <a:endParaRPr lang="en-US" sz="4450" dirty="0"/>
          </a:p>
        </p:txBody>
      </p:sp>
      <p:pic>
        <p:nvPicPr>
          <p:cNvPr id="3" name="Image 0" descr="preencoded.png">    </p:cNvPr>
          <p:cNvPicPr>
            <a:picLocks noChangeAspect="1"/>
          </p:cNvPicPr>
          <p:nvPr/>
        </p:nvPicPr>
        <p:blipFill>
          <a:blip r:embed="rId1"/>
          <a:stretch>
            <a:fillRect/>
          </a:stretch>
        </p:blipFill>
        <p:spPr>
          <a:xfrm>
            <a:off x="793790" y="2473047"/>
            <a:ext cx="3005495" cy="1857494"/>
          </a:xfrm>
          <a:prstGeom prst="rect">
            <a:avLst/>
          </a:prstGeom>
        </p:spPr>
      </p:pic>
      <p:sp>
        <p:nvSpPr>
          <p:cNvPr id="4" name="Text 1"/>
          <p:cNvSpPr/>
          <p:nvPr/>
        </p:nvSpPr>
        <p:spPr>
          <a:xfrm>
            <a:off x="793790" y="461402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Rule-based NLP</a:t>
            </a:r>
            <a:endParaRPr lang="en-US" sz="2200" dirty="0"/>
          </a:p>
        </p:txBody>
      </p:sp>
      <p:sp>
        <p:nvSpPr>
          <p:cNvPr id="5" name="Text 2"/>
          <p:cNvSpPr/>
          <p:nvPr/>
        </p:nvSpPr>
        <p:spPr>
          <a:xfrm>
            <a:off x="793790" y="5104448"/>
            <a:ext cx="3005495" cy="1451610"/>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Early stages involve manually mapping symbols to meanings, similar to rule-based NLP</a:t>
            </a:r>
            <a:endParaRPr lang="en-US" sz="1750" dirty="0"/>
          </a:p>
        </p:txBody>
      </p:sp>
      <p:pic>
        <p:nvPicPr>
          <p:cNvPr id="6" name="Image 1" descr="preencoded.png">    </p:cNvPr>
          <p:cNvPicPr>
            <a:picLocks noChangeAspect="1"/>
          </p:cNvPicPr>
          <p:nvPr/>
        </p:nvPicPr>
        <p:blipFill>
          <a:blip r:embed="rId2"/>
          <a:stretch>
            <a:fillRect/>
          </a:stretch>
        </p:blipFill>
        <p:spPr>
          <a:xfrm>
            <a:off x="4139446" y="2473047"/>
            <a:ext cx="3005614" cy="1857494"/>
          </a:xfrm>
          <a:prstGeom prst="rect">
            <a:avLst/>
          </a:prstGeom>
        </p:spPr>
      </p:pic>
      <p:sp>
        <p:nvSpPr>
          <p:cNvPr id="7" name="Text 3"/>
          <p:cNvSpPr/>
          <p:nvPr/>
        </p:nvSpPr>
        <p:spPr>
          <a:xfrm>
            <a:off x="4139446" y="461402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Statistical NLP</a:t>
            </a:r>
            <a:endParaRPr lang="en-US" sz="2200" dirty="0"/>
          </a:p>
        </p:txBody>
      </p:sp>
      <p:sp>
        <p:nvSpPr>
          <p:cNvPr id="8" name="Text 4"/>
          <p:cNvSpPr/>
          <p:nvPr/>
        </p:nvSpPr>
        <p:spPr>
          <a:xfrm>
            <a:off x="4139446" y="5104448"/>
            <a:ext cx="3005614" cy="1451610"/>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Recognizing repeating symbols is similar to n-gram models and probabilistic language models</a:t>
            </a:r>
            <a:endParaRPr lang="en-US" sz="1750" dirty="0"/>
          </a:p>
        </p:txBody>
      </p:sp>
      <p:pic>
        <p:nvPicPr>
          <p:cNvPr id="9" name="Image 2" descr="preencoded.png">    </p:cNvPr>
          <p:cNvPicPr>
            <a:picLocks noChangeAspect="1"/>
          </p:cNvPicPr>
          <p:nvPr/>
        </p:nvPicPr>
        <p:blipFill>
          <a:blip r:embed="rId3"/>
          <a:stretch>
            <a:fillRect/>
          </a:stretch>
        </p:blipFill>
        <p:spPr>
          <a:xfrm>
            <a:off x="7485221" y="2473047"/>
            <a:ext cx="3005614" cy="1857494"/>
          </a:xfrm>
          <a:prstGeom prst="rect">
            <a:avLst/>
          </a:prstGeom>
        </p:spPr>
      </p:pic>
      <p:sp>
        <p:nvSpPr>
          <p:cNvPr id="10" name="Text 5"/>
          <p:cNvSpPr/>
          <p:nvPr/>
        </p:nvSpPr>
        <p:spPr>
          <a:xfrm>
            <a:off x="7485221" y="461402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Deep NLP</a:t>
            </a:r>
            <a:endParaRPr lang="en-US" sz="2200" dirty="0"/>
          </a:p>
        </p:txBody>
      </p:sp>
      <p:sp>
        <p:nvSpPr>
          <p:cNvPr id="11" name="Text 6"/>
          <p:cNvSpPr/>
          <p:nvPr/>
        </p:nvSpPr>
        <p:spPr>
          <a:xfrm>
            <a:off x="7485221" y="5104448"/>
            <a:ext cx="3005614" cy="1451610"/>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Louise refines her understanding iteratively, like how transformers predict meaning</a:t>
            </a:r>
            <a:endParaRPr lang="en-US" sz="1750" dirty="0"/>
          </a:p>
        </p:txBody>
      </p:sp>
      <p:pic>
        <p:nvPicPr>
          <p:cNvPr id="12" name="Image 3" descr="preencoded.png">    </p:cNvPr>
          <p:cNvPicPr>
            <a:picLocks noChangeAspect="1"/>
          </p:cNvPicPr>
          <p:nvPr/>
        </p:nvPicPr>
        <p:blipFill>
          <a:blip r:embed="rId4"/>
          <a:stretch>
            <a:fillRect/>
          </a:stretch>
        </p:blipFill>
        <p:spPr>
          <a:xfrm>
            <a:off x="10830997" y="2473047"/>
            <a:ext cx="3005614" cy="1857494"/>
          </a:xfrm>
          <a:prstGeom prst="rect">
            <a:avLst/>
          </a:prstGeom>
        </p:spPr>
      </p:pic>
      <p:sp>
        <p:nvSpPr>
          <p:cNvPr id="13" name="Text 7"/>
          <p:cNvSpPr/>
          <p:nvPr/>
        </p:nvSpPr>
        <p:spPr>
          <a:xfrm>
            <a:off x="10830997" y="461402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Contextual NLP</a:t>
            </a:r>
            <a:endParaRPr lang="en-US" sz="2200" dirty="0"/>
          </a:p>
        </p:txBody>
      </p:sp>
      <p:sp>
        <p:nvSpPr>
          <p:cNvPr id="14" name="Text 8"/>
          <p:cNvSpPr/>
          <p:nvPr/>
        </p:nvSpPr>
        <p:spPr>
          <a:xfrm>
            <a:off x="10830997" y="5104448"/>
            <a:ext cx="3005614" cy="1814513"/>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The Heptapods perceive time non-linearly, resembling transformer-based models that process text with full context</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1148"/>
          </a:xfrm>
          <a:prstGeom prst="rect">
            <a:avLst/>
          </a:prstGeom>
        </p:spPr>
      </p:pic>
      <p:sp>
        <p:nvSpPr>
          <p:cNvPr id="3" name="Text 0"/>
          <p:cNvSpPr/>
          <p:nvPr/>
        </p:nvSpPr>
        <p:spPr>
          <a:xfrm>
            <a:off x="771644" y="606266"/>
            <a:ext cx="7600712" cy="1378029"/>
          </a:xfrm>
          <a:prstGeom prst="rect">
            <a:avLst/>
          </a:prstGeom>
          <a:noFill/>
          <a:ln/>
        </p:spPr>
        <p:txBody>
          <a:bodyPr wrap="square" lIns="0" tIns="0" rIns="0" bIns="0" rtlCol="0" anchor="t"/>
          <a:lstStyle/>
          <a:p>
            <a:pPr indent="0" marL="0">
              <a:lnSpc>
                <a:spcPts val="5400"/>
              </a:lnSpc>
              <a:buNone/>
            </a:pPr>
            <a:r>
              <a:rPr lang="en-US" sz="4300" dirty="0">
                <a:solidFill>
                  <a:srgbClr val="F2F2F3"/>
                </a:solidFill>
                <a:latin typeface="Poppins Light" pitchFamily="34" charset="0"/>
                <a:ea typeface="Poppins Light" pitchFamily="34" charset="-122"/>
                <a:cs typeface="Poppins Light" pitchFamily="34" charset="-120"/>
              </a:rPr>
              <a:t>Deciphering Alien Language</a:t>
            </a:r>
            <a:endParaRPr lang="en-US" sz="4300" dirty="0"/>
          </a:p>
        </p:txBody>
      </p:sp>
      <p:sp>
        <p:nvSpPr>
          <p:cNvPr id="4" name="Shape 1"/>
          <p:cNvSpPr/>
          <p:nvPr/>
        </p:nvSpPr>
        <p:spPr>
          <a:xfrm>
            <a:off x="1087041" y="2314932"/>
            <a:ext cx="30480" cy="5309949"/>
          </a:xfrm>
          <a:prstGeom prst="roundRect">
            <a:avLst>
              <a:gd name="adj" fmla="val 303837"/>
            </a:avLst>
          </a:prstGeom>
          <a:solidFill>
            <a:srgbClr val="56565B"/>
          </a:solidFill>
          <a:ln/>
        </p:spPr>
      </p:sp>
      <p:sp>
        <p:nvSpPr>
          <p:cNvPr id="5" name="Shape 2"/>
          <p:cNvSpPr/>
          <p:nvPr/>
        </p:nvSpPr>
        <p:spPr>
          <a:xfrm>
            <a:off x="1319808" y="2795707"/>
            <a:ext cx="771644" cy="30480"/>
          </a:xfrm>
          <a:prstGeom prst="roundRect">
            <a:avLst>
              <a:gd name="adj" fmla="val 303837"/>
            </a:avLst>
          </a:prstGeom>
          <a:solidFill>
            <a:srgbClr val="56565B"/>
          </a:solidFill>
          <a:ln/>
        </p:spPr>
      </p:sp>
      <p:sp>
        <p:nvSpPr>
          <p:cNvPr id="6" name="Shape 3"/>
          <p:cNvSpPr/>
          <p:nvPr/>
        </p:nvSpPr>
        <p:spPr>
          <a:xfrm>
            <a:off x="854273" y="2562939"/>
            <a:ext cx="496014" cy="496014"/>
          </a:xfrm>
          <a:prstGeom prst="roundRect">
            <a:avLst>
              <a:gd name="adj" fmla="val 18671"/>
            </a:avLst>
          </a:prstGeom>
          <a:solidFill>
            <a:srgbClr val="3D3D42"/>
          </a:solidFill>
          <a:ln w="7620">
            <a:solidFill>
              <a:srgbClr val="56565B"/>
            </a:solidFill>
            <a:prstDash val="solid"/>
          </a:ln>
        </p:spPr>
      </p:sp>
      <p:sp>
        <p:nvSpPr>
          <p:cNvPr id="7" name="Text 4"/>
          <p:cNvSpPr/>
          <p:nvPr/>
        </p:nvSpPr>
        <p:spPr>
          <a:xfrm>
            <a:off x="1053941" y="2645569"/>
            <a:ext cx="96560" cy="330756"/>
          </a:xfrm>
          <a:prstGeom prst="rect">
            <a:avLst/>
          </a:prstGeom>
          <a:noFill/>
          <a:ln/>
        </p:spPr>
        <p:txBody>
          <a:bodyPr wrap="none" lIns="0" tIns="0" rIns="0" bIns="0" rtlCol="0" anchor="t"/>
          <a:lstStyle/>
          <a:p>
            <a:pPr algn="ctr" indent="0" marL="0">
              <a:lnSpc>
                <a:spcPts val="2600"/>
              </a:lnSpc>
              <a:buNone/>
            </a:pPr>
            <a:r>
              <a:rPr lang="en-US" sz="2600" dirty="0">
                <a:solidFill>
                  <a:srgbClr val="E5E0DF"/>
                </a:solidFill>
                <a:latin typeface="Poppins Light" pitchFamily="34" charset="0"/>
                <a:ea typeface="Poppins Light" pitchFamily="34" charset="-122"/>
                <a:cs typeface="Poppins Light" pitchFamily="34" charset="-120"/>
              </a:rPr>
              <a:t>1</a:t>
            </a:r>
            <a:endParaRPr lang="en-US" sz="2600" dirty="0"/>
          </a:p>
        </p:txBody>
      </p:sp>
      <p:sp>
        <p:nvSpPr>
          <p:cNvPr id="8" name="Text 5"/>
          <p:cNvSpPr/>
          <p:nvPr/>
        </p:nvSpPr>
        <p:spPr>
          <a:xfrm>
            <a:off x="2314932" y="2535317"/>
            <a:ext cx="2756178" cy="344448"/>
          </a:xfrm>
          <a:prstGeom prst="rect">
            <a:avLst/>
          </a:prstGeom>
          <a:noFill/>
          <a:ln/>
        </p:spPr>
        <p:txBody>
          <a:bodyPr wrap="none" lIns="0" tIns="0" rIns="0" bIns="0" rtlCol="0" anchor="t"/>
          <a:lstStyle/>
          <a:p>
            <a:pPr algn="l" indent="0" marL="0">
              <a:lnSpc>
                <a:spcPts val="2700"/>
              </a:lnSpc>
              <a:buNone/>
            </a:pPr>
            <a:r>
              <a:rPr lang="en-US" sz="2150" dirty="0">
                <a:solidFill>
                  <a:srgbClr val="E5E0DF"/>
                </a:solidFill>
                <a:latin typeface="Poppins Light" pitchFamily="34" charset="0"/>
                <a:ea typeface="Poppins Light" pitchFamily="34" charset="-122"/>
                <a:cs typeface="Poppins Light" pitchFamily="34" charset="-120"/>
              </a:rPr>
              <a:t>Pattern Recognition</a:t>
            </a:r>
            <a:endParaRPr lang="en-US" sz="2150" dirty="0"/>
          </a:p>
        </p:txBody>
      </p:sp>
      <p:sp>
        <p:nvSpPr>
          <p:cNvPr id="9" name="Text 6"/>
          <p:cNvSpPr/>
          <p:nvPr/>
        </p:nvSpPr>
        <p:spPr>
          <a:xfrm>
            <a:off x="2314932" y="3012043"/>
            <a:ext cx="6057424" cy="705564"/>
          </a:xfrm>
          <a:prstGeom prst="rect">
            <a:avLst/>
          </a:prstGeom>
          <a:noFill/>
          <a:ln/>
        </p:spPr>
        <p:txBody>
          <a:bodyPr wrap="square" lIns="0" tIns="0" rIns="0" bIns="0" rtlCol="0" anchor="t"/>
          <a:lstStyle/>
          <a:p>
            <a:pPr algn="l" indent="0" marL="0">
              <a:lnSpc>
                <a:spcPts val="2750"/>
              </a:lnSpc>
              <a:buNone/>
            </a:pPr>
            <a:r>
              <a:rPr lang="en-US" sz="1700" dirty="0">
                <a:solidFill>
                  <a:srgbClr val="E5E0DF"/>
                </a:solidFill>
                <a:latin typeface="Roboto Light" pitchFamily="34" charset="0"/>
                <a:ea typeface="Roboto Light" pitchFamily="34" charset="-122"/>
                <a:cs typeface="Roboto Light" pitchFamily="34" charset="-120"/>
              </a:rPr>
              <a:t>Scientists use pattern recognition and context learning to translate.</a:t>
            </a:r>
            <a:endParaRPr lang="en-US" sz="1700" dirty="0"/>
          </a:p>
        </p:txBody>
      </p:sp>
      <p:sp>
        <p:nvSpPr>
          <p:cNvPr id="10" name="Shape 7"/>
          <p:cNvSpPr/>
          <p:nvPr/>
        </p:nvSpPr>
        <p:spPr>
          <a:xfrm>
            <a:off x="1319808" y="4639151"/>
            <a:ext cx="771644" cy="30480"/>
          </a:xfrm>
          <a:prstGeom prst="roundRect">
            <a:avLst>
              <a:gd name="adj" fmla="val 303837"/>
            </a:avLst>
          </a:prstGeom>
          <a:solidFill>
            <a:srgbClr val="56565B"/>
          </a:solidFill>
          <a:ln/>
        </p:spPr>
      </p:sp>
      <p:sp>
        <p:nvSpPr>
          <p:cNvPr id="11" name="Shape 8"/>
          <p:cNvSpPr/>
          <p:nvPr/>
        </p:nvSpPr>
        <p:spPr>
          <a:xfrm>
            <a:off x="854273" y="4406384"/>
            <a:ext cx="496014" cy="496014"/>
          </a:xfrm>
          <a:prstGeom prst="roundRect">
            <a:avLst>
              <a:gd name="adj" fmla="val 18671"/>
            </a:avLst>
          </a:prstGeom>
          <a:solidFill>
            <a:srgbClr val="3D3D42"/>
          </a:solidFill>
          <a:ln w="7620">
            <a:solidFill>
              <a:srgbClr val="56565B"/>
            </a:solidFill>
            <a:prstDash val="solid"/>
          </a:ln>
        </p:spPr>
      </p:sp>
      <p:sp>
        <p:nvSpPr>
          <p:cNvPr id="12" name="Text 9"/>
          <p:cNvSpPr/>
          <p:nvPr/>
        </p:nvSpPr>
        <p:spPr>
          <a:xfrm>
            <a:off x="1007626" y="4489013"/>
            <a:ext cx="189190" cy="330756"/>
          </a:xfrm>
          <a:prstGeom prst="rect">
            <a:avLst/>
          </a:prstGeom>
          <a:noFill/>
          <a:ln/>
        </p:spPr>
        <p:txBody>
          <a:bodyPr wrap="none" lIns="0" tIns="0" rIns="0" bIns="0" rtlCol="0" anchor="t"/>
          <a:lstStyle/>
          <a:p>
            <a:pPr algn="ctr" indent="0" marL="0">
              <a:lnSpc>
                <a:spcPts val="2600"/>
              </a:lnSpc>
              <a:buNone/>
            </a:pPr>
            <a:r>
              <a:rPr lang="en-US" sz="2600" dirty="0">
                <a:solidFill>
                  <a:srgbClr val="E5E0DF"/>
                </a:solidFill>
                <a:latin typeface="Poppins Light" pitchFamily="34" charset="0"/>
                <a:ea typeface="Poppins Light" pitchFamily="34" charset="-122"/>
                <a:cs typeface="Poppins Light" pitchFamily="34" charset="-120"/>
              </a:rPr>
              <a:t>2</a:t>
            </a:r>
            <a:endParaRPr lang="en-US" sz="2600" dirty="0"/>
          </a:p>
        </p:txBody>
      </p:sp>
      <p:sp>
        <p:nvSpPr>
          <p:cNvPr id="13" name="Text 10"/>
          <p:cNvSpPr/>
          <p:nvPr/>
        </p:nvSpPr>
        <p:spPr>
          <a:xfrm>
            <a:off x="2314932" y="4378762"/>
            <a:ext cx="2756178" cy="344448"/>
          </a:xfrm>
          <a:prstGeom prst="rect">
            <a:avLst/>
          </a:prstGeom>
          <a:noFill/>
          <a:ln/>
        </p:spPr>
        <p:txBody>
          <a:bodyPr wrap="none" lIns="0" tIns="0" rIns="0" bIns="0" rtlCol="0" anchor="t"/>
          <a:lstStyle/>
          <a:p>
            <a:pPr algn="l" indent="0" marL="0">
              <a:lnSpc>
                <a:spcPts val="2700"/>
              </a:lnSpc>
              <a:buNone/>
            </a:pPr>
            <a:r>
              <a:rPr lang="en-US" sz="2150" dirty="0">
                <a:solidFill>
                  <a:srgbClr val="E5E0DF"/>
                </a:solidFill>
                <a:latin typeface="Poppins Light" pitchFamily="34" charset="0"/>
                <a:ea typeface="Poppins Light" pitchFamily="34" charset="-122"/>
                <a:cs typeface="Poppins Light" pitchFamily="34" charset="-120"/>
              </a:rPr>
              <a:t>Statistical NLP</a:t>
            </a:r>
            <a:endParaRPr lang="en-US" sz="2150" dirty="0"/>
          </a:p>
        </p:txBody>
      </p:sp>
      <p:sp>
        <p:nvSpPr>
          <p:cNvPr id="14" name="Text 11"/>
          <p:cNvSpPr/>
          <p:nvPr/>
        </p:nvSpPr>
        <p:spPr>
          <a:xfrm>
            <a:off x="2314932" y="4855488"/>
            <a:ext cx="6057424" cy="705564"/>
          </a:xfrm>
          <a:prstGeom prst="rect">
            <a:avLst/>
          </a:prstGeom>
          <a:noFill/>
          <a:ln/>
        </p:spPr>
        <p:txBody>
          <a:bodyPr wrap="square" lIns="0" tIns="0" rIns="0" bIns="0" rtlCol="0" anchor="t"/>
          <a:lstStyle/>
          <a:p>
            <a:pPr algn="l" indent="0" marL="0">
              <a:lnSpc>
                <a:spcPts val="2750"/>
              </a:lnSpc>
              <a:buNone/>
            </a:pPr>
            <a:r>
              <a:rPr lang="en-US" sz="1700" dirty="0">
                <a:solidFill>
                  <a:srgbClr val="E5E0DF"/>
                </a:solidFill>
                <a:latin typeface="Roboto Light" pitchFamily="34" charset="0"/>
                <a:ea typeface="Roboto Light" pitchFamily="34" charset="-122"/>
                <a:cs typeface="Roboto Light" pitchFamily="34" charset="-120"/>
              </a:rPr>
              <a:t>NLP uses Statistical and Deep NLP (Transformer models, embeddings) to translate new languages.</a:t>
            </a:r>
            <a:endParaRPr lang="en-US" sz="1700" dirty="0"/>
          </a:p>
        </p:txBody>
      </p:sp>
      <p:sp>
        <p:nvSpPr>
          <p:cNvPr id="15" name="Shape 12"/>
          <p:cNvSpPr/>
          <p:nvPr/>
        </p:nvSpPr>
        <p:spPr>
          <a:xfrm>
            <a:off x="1319808" y="6482596"/>
            <a:ext cx="771644" cy="30480"/>
          </a:xfrm>
          <a:prstGeom prst="roundRect">
            <a:avLst>
              <a:gd name="adj" fmla="val 303837"/>
            </a:avLst>
          </a:prstGeom>
          <a:solidFill>
            <a:srgbClr val="56565B"/>
          </a:solidFill>
          <a:ln/>
        </p:spPr>
      </p:sp>
      <p:sp>
        <p:nvSpPr>
          <p:cNvPr id="16" name="Shape 13"/>
          <p:cNvSpPr/>
          <p:nvPr/>
        </p:nvSpPr>
        <p:spPr>
          <a:xfrm>
            <a:off x="854273" y="6249829"/>
            <a:ext cx="496014" cy="496014"/>
          </a:xfrm>
          <a:prstGeom prst="roundRect">
            <a:avLst>
              <a:gd name="adj" fmla="val 18671"/>
            </a:avLst>
          </a:prstGeom>
          <a:solidFill>
            <a:srgbClr val="3D3D42"/>
          </a:solidFill>
          <a:ln w="7620">
            <a:solidFill>
              <a:srgbClr val="56565B"/>
            </a:solidFill>
            <a:prstDash val="solid"/>
          </a:ln>
        </p:spPr>
      </p:sp>
      <p:sp>
        <p:nvSpPr>
          <p:cNvPr id="17" name="Text 14"/>
          <p:cNvSpPr/>
          <p:nvPr/>
        </p:nvSpPr>
        <p:spPr>
          <a:xfrm>
            <a:off x="1005483" y="6332458"/>
            <a:ext cx="193477" cy="330756"/>
          </a:xfrm>
          <a:prstGeom prst="rect">
            <a:avLst/>
          </a:prstGeom>
          <a:noFill/>
          <a:ln/>
        </p:spPr>
        <p:txBody>
          <a:bodyPr wrap="none" lIns="0" tIns="0" rIns="0" bIns="0" rtlCol="0" anchor="t"/>
          <a:lstStyle/>
          <a:p>
            <a:pPr algn="ctr" indent="0" marL="0">
              <a:lnSpc>
                <a:spcPts val="2600"/>
              </a:lnSpc>
              <a:buNone/>
            </a:pPr>
            <a:r>
              <a:rPr lang="en-US" sz="2600" dirty="0">
                <a:solidFill>
                  <a:srgbClr val="E5E0DF"/>
                </a:solidFill>
                <a:latin typeface="Poppins Light" pitchFamily="34" charset="0"/>
                <a:ea typeface="Poppins Light" pitchFamily="34" charset="-122"/>
                <a:cs typeface="Poppins Light" pitchFamily="34" charset="-120"/>
              </a:rPr>
              <a:t>3</a:t>
            </a:r>
            <a:endParaRPr lang="en-US" sz="2600" dirty="0"/>
          </a:p>
        </p:txBody>
      </p:sp>
      <p:sp>
        <p:nvSpPr>
          <p:cNvPr id="18" name="Text 15"/>
          <p:cNvSpPr/>
          <p:nvPr/>
        </p:nvSpPr>
        <p:spPr>
          <a:xfrm>
            <a:off x="2314932" y="6222206"/>
            <a:ext cx="2756178" cy="344448"/>
          </a:xfrm>
          <a:prstGeom prst="rect">
            <a:avLst/>
          </a:prstGeom>
          <a:noFill/>
          <a:ln/>
        </p:spPr>
        <p:txBody>
          <a:bodyPr wrap="none" lIns="0" tIns="0" rIns="0" bIns="0" rtlCol="0" anchor="t"/>
          <a:lstStyle/>
          <a:p>
            <a:pPr algn="l" indent="0" marL="0">
              <a:lnSpc>
                <a:spcPts val="2700"/>
              </a:lnSpc>
              <a:buNone/>
            </a:pPr>
            <a:r>
              <a:rPr lang="en-US" sz="2150" dirty="0">
                <a:solidFill>
                  <a:srgbClr val="E5E0DF"/>
                </a:solidFill>
                <a:latin typeface="Poppins Light" pitchFamily="34" charset="0"/>
                <a:ea typeface="Poppins Light" pitchFamily="34" charset="-122"/>
                <a:cs typeface="Poppins Light" pitchFamily="34" charset="-120"/>
              </a:rPr>
              <a:t>Machine learning</a:t>
            </a:r>
            <a:endParaRPr lang="en-US" sz="2150" dirty="0"/>
          </a:p>
        </p:txBody>
      </p:sp>
      <p:sp>
        <p:nvSpPr>
          <p:cNvPr id="19" name="Text 16"/>
          <p:cNvSpPr/>
          <p:nvPr/>
        </p:nvSpPr>
        <p:spPr>
          <a:xfrm>
            <a:off x="2314932" y="6698933"/>
            <a:ext cx="6057424" cy="705564"/>
          </a:xfrm>
          <a:prstGeom prst="rect">
            <a:avLst/>
          </a:prstGeom>
          <a:noFill/>
          <a:ln/>
        </p:spPr>
        <p:txBody>
          <a:bodyPr wrap="square" lIns="0" tIns="0" rIns="0" bIns="0" rtlCol="0" anchor="t"/>
          <a:lstStyle/>
          <a:p>
            <a:pPr algn="l" indent="0" marL="0">
              <a:lnSpc>
                <a:spcPts val="2750"/>
              </a:lnSpc>
              <a:buNone/>
            </a:pPr>
            <a:r>
              <a:rPr lang="en-US" sz="1700" dirty="0">
                <a:solidFill>
                  <a:srgbClr val="E5E0DF"/>
                </a:solidFill>
                <a:latin typeface="Roboto Light" pitchFamily="34" charset="0"/>
                <a:ea typeface="Roboto Light" pitchFamily="34" charset="-122"/>
                <a:cs typeface="Roboto Light" pitchFamily="34" charset="-120"/>
              </a:rPr>
              <a:t>Learning through exposure and context, similar to machine learning-based NLP models.</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510076"/>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F2F2F3"/>
                </a:solidFill>
                <a:latin typeface="Poppins Light" pitchFamily="34" charset="0"/>
                <a:ea typeface="Poppins Light" pitchFamily="34" charset="-122"/>
                <a:cs typeface="Poppins Light" pitchFamily="34" charset="-120"/>
              </a:rPr>
              <a:t>Visualization &amp; Representation</a:t>
            </a:r>
            <a:endParaRPr lang="en-US" sz="4450" dirty="0"/>
          </a:p>
        </p:txBody>
      </p:sp>
      <p:sp>
        <p:nvSpPr>
          <p:cNvPr id="4" name="Text 1"/>
          <p:cNvSpPr/>
          <p:nvPr/>
        </p:nvSpPr>
        <p:spPr>
          <a:xfrm>
            <a:off x="793790" y="4267795"/>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The film "Arrival" highlights the importance of visualization and representation in understanding complex concepts. The alien Heptapod language uses a circular writing system to convey entire sentences at once. NLP tools use vectorized meaning representations.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510076"/>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F2F2F3"/>
                </a:solidFill>
                <a:latin typeface="Poppins Light" pitchFamily="34" charset="0"/>
                <a:ea typeface="Poppins Light" pitchFamily="34" charset="-122"/>
                <a:cs typeface="Poppins Light" pitchFamily="34" charset="-120"/>
              </a:rPr>
              <a:t>Lessons for NLP Development</a:t>
            </a:r>
            <a:endParaRPr lang="en-US" sz="4450" dirty="0"/>
          </a:p>
        </p:txBody>
      </p:sp>
      <p:sp>
        <p:nvSpPr>
          <p:cNvPr id="4" name="Text 1"/>
          <p:cNvSpPr/>
          <p:nvPr/>
        </p:nvSpPr>
        <p:spPr>
          <a:xfrm>
            <a:off x="6280190" y="4267795"/>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The film "Arrival" highlights the complexities of communication and the challenges in NLP. The need for better models to interpret ambiguity is key. Future AI models should integrate multimodal data. This will lead to a richer understanding and improve accuracy.</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2025-02-19T23:28:29Z</dcterms:created>
  <dcterms:modified xsi:type="dcterms:W3CDTF">2025-02-19T23:28:29Z</dcterms:modified>
</cp:coreProperties>
</file>